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688" r:id="rId2"/>
    <p:sldMasterId id="2147483696" r:id="rId3"/>
  </p:sldMasterIdLst>
  <p:notesMasterIdLst>
    <p:notesMasterId r:id="rId15"/>
  </p:notesMasterIdLst>
  <p:sldIdLst>
    <p:sldId id="277" r:id="rId4"/>
    <p:sldId id="257" r:id="rId5"/>
    <p:sldId id="269" r:id="rId6"/>
    <p:sldId id="266" r:id="rId7"/>
    <p:sldId id="265" r:id="rId8"/>
    <p:sldId id="268" r:id="rId9"/>
    <p:sldId id="274" r:id="rId10"/>
    <p:sldId id="275" r:id="rId11"/>
    <p:sldId id="276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ly Reyes" initials="ER" lastIdx="29" clrIdx="0">
    <p:extLst>
      <p:ext uri="{19B8F6BF-5375-455C-9EA6-DF929625EA0E}">
        <p15:presenceInfo xmlns:p15="http://schemas.microsoft.com/office/powerpoint/2012/main" userId="S::ereyes@mhpsalud.org::175ebe30-cf79-49a7-88b1-a57e38f941df" providerId="AD"/>
      </p:ext>
    </p:extLst>
  </p:cmAuthor>
  <p:cmAuthor id="2" name="Esly Reyes" initials="ER [2]" lastIdx="13" clrIdx="1">
    <p:extLst>
      <p:ext uri="{19B8F6BF-5375-455C-9EA6-DF929625EA0E}">
        <p15:presenceInfo xmlns:p15="http://schemas.microsoft.com/office/powerpoint/2012/main" userId="Esly Reyes" providerId="None"/>
      </p:ext>
    </p:extLst>
  </p:cmAuthor>
  <p:cmAuthor id="3" name="Moises Arjona Jr." initials="MAJ" lastIdx="10" clrIdx="2">
    <p:extLst>
      <p:ext uri="{19B8F6BF-5375-455C-9EA6-DF929625EA0E}">
        <p15:presenceInfo xmlns:p15="http://schemas.microsoft.com/office/powerpoint/2012/main" userId="S::marjona@mhpsalud.org::6f56ec24-c937-4558-bfd5-c582b5d37a5d" providerId="AD"/>
      </p:ext>
    </p:extLst>
  </p:cmAuthor>
  <p:cmAuthor id="4" name="Dina Ferranti" initials="DF" lastIdx="2" clrIdx="3">
    <p:extLst>
      <p:ext uri="{19B8F6BF-5375-455C-9EA6-DF929625EA0E}">
        <p15:presenceInfo xmlns:p15="http://schemas.microsoft.com/office/powerpoint/2012/main" userId="Dina Ferranti" providerId="None"/>
      </p:ext>
    </p:extLst>
  </p:cmAuthor>
  <p:cmAuthor id="5" name="Selenia Gonzalez" initials="SG" lastIdx="1" clrIdx="4">
    <p:extLst>
      <p:ext uri="{19B8F6BF-5375-455C-9EA6-DF929625EA0E}">
        <p15:presenceInfo xmlns:p15="http://schemas.microsoft.com/office/powerpoint/2012/main" userId="Selenia Gonza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00"/>
    <a:srgbClr val="F69748"/>
    <a:srgbClr val="FCCAB6"/>
    <a:srgbClr val="FFFF99"/>
    <a:srgbClr val="CC6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5417" autoAdjust="0"/>
  </p:normalViewPr>
  <p:slideViewPr>
    <p:cSldViewPr snapToGrid="0">
      <p:cViewPr varScale="1">
        <p:scale>
          <a:sx n="84" d="100"/>
          <a:sy n="84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6F412-FBA2-4660-8F10-F8F6C3EFC6E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627B0-A944-47B3-A7C8-D2D50A271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FA15-BFC8-44EF-B080-E0730316E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49D71-F41C-41EB-B342-CC835805B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DBAF7-9C58-418F-B8D6-871E1173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F3AA-191C-4196-BD20-E9C70001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BFB0E-5B6C-4443-86CC-7C21EAD2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4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23F0-D4E4-4B2A-8330-1325AC00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F5AC8-3FCC-49A4-B789-5C3F5087D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87980-5AA5-4F26-98C8-0AED755F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5A5D-F497-4345-B75D-A10784B9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04EE-84B2-425C-86FD-EEB4C8B6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7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8B23E-5973-4FB0-BD09-33E6E50A8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3B1B7-33C8-42DD-80FC-5DD54253F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2D04A-A6D1-4480-92A0-1838BFE2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7C8E7-9983-4044-97F8-312E7C34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A96B5-C1F1-43CA-931E-20D238DC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53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074F-B05E-48B8-9C38-CF3B3CAF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BBED-749C-46CC-9414-1A38389A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E1F78-90A0-4330-A444-C6AEEB43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28B36-C8ED-4104-9AAD-7A09514F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90330-379D-430B-AE2A-60685A02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98C2-C744-4F12-B9E0-57F33390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C3E92-DC35-4F4E-AE73-EE3258D92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0A9CC-5354-408E-A036-A6B94EAA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8798F-9F6B-4683-ADAE-CE99484F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B2530-62DA-48AB-93B8-30B2A112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63B9-552D-48AE-B39A-6AE5C43B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95084-26FB-4506-9499-BA1DB19C0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40448-4EAD-4D90-9009-6F235957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E6DA4-649C-4B61-87EC-0F673B26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3A273-4172-4505-9F7A-BF66DA26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2B1E4-5A2F-4714-A467-E9C0FC96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92C8-E58D-4065-AB0F-0927D3DC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02F38-74BD-4258-9383-7FAD8838F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3ADE0-5FA8-41D1-B61A-3F39AF0C8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AF1D9-AACD-4BA4-AA4F-2CC086D4F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99E66-0669-4AF1-895F-8D00764B7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A45BC-39CE-4A20-BEC1-18917090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D0ADB-5AA6-412C-B591-DA6B3E87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2E468-9536-439F-BC06-7016D73C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03DF-0330-43AA-B576-956A6B3E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D0722-0EB7-42AF-B1A2-03CD60E0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7B91A-6D76-4AF3-B59A-A3CB4784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B7C9F-3DF3-4883-A959-A4AFC85A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9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BE987-D371-4394-BD3F-05374A3F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0F08F-616C-4186-8204-FF62340B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50378-B8A1-41DA-8D99-BBC08647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3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7F82-F600-44E8-9360-4814273D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99896-F360-4692-B00E-0D371F5A3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0B1D7-4B8F-4EC7-AA14-4EEE452D3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13EA8-59AB-468C-A399-831FAFCF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6EE0-BB0C-4E92-9B62-2014CEF9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3E26C-48DA-437C-80C6-48C96262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B705-9D8B-4045-8035-5627816B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F51A6-2600-4B14-A05C-363F0E16D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85ADE-6587-46E3-9A34-0278CCD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FAD13-00A7-47A8-A6B1-ADBB3D6A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272A8-1D34-401E-A890-ABCEB1ED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39CA3-61C1-49D0-ADD7-230CFF57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02A05-C69F-4E6A-8B18-CA4D08C4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757BE-1A32-4F9D-AFB3-AC5BF031C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01313-80DD-47B3-9275-DBCB1036F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56FC-9DEB-44C6-9D64-E86E731B7B6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20EA2-F3E2-4B4F-BA10-F154A2491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9AFC-AF28-4F28-9FAE-4E46A69A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E53C-8335-47FB-BC14-94FDDD0E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341B51-0109-4C33-B1E3-E3D0DB657E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pic>
        <p:nvPicPr>
          <p:cNvPr id="9" name="Picture 8" descr="A person sitting next to a window&#10;&#10;Description automatically generated">
            <a:extLst>
              <a:ext uri="{FF2B5EF4-FFF2-40B4-BE49-F238E27FC236}">
                <a16:creationId xmlns:a16="http://schemas.microsoft.com/office/drawing/2014/main" id="{140EA55A-E459-4BCB-81C7-01BCDEFC9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r="20566"/>
          <a:stretch/>
        </p:blipFill>
        <p:spPr>
          <a:xfrm>
            <a:off x="6965034" y="908647"/>
            <a:ext cx="4356443" cy="45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EB7ED7-43AB-4FD1-BAED-A9E332C6451A}"/>
              </a:ext>
            </a:extLst>
          </p:cNvPr>
          <p:cNvSpPr/>
          <p:nvPr userDrawn="1"/>
        </p:nvSpPr>
        <p:spPr>
          <a:xfrm>
            <a:off x="259080" y="251460"/>
            <a:ext cx="11673840" cy="6297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flower&#10;&#10;Description automatically generated">
            <a:extLst>
              <a:ext uri="{FF2B5EF4-FFF2-40B4-BE49-F238E27FC236}">
                <a16:creationId xmlns:a16="http://schemas.microsoft.com/office/drawing/2014/main" id="{EFBC7EDD-F38E-46D9-9FB4-4D893E084F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7260"/>
            <a:ext cx="12192000" cy="77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coronavirus#tab=tab_1" TargetMode="External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cdc.gov/coronavirus/2019-ncov/specific-groups/people-at-higher-risk.html" TargetMode="External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symptoms-testing/symptoms.htm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B67F8A-EEB0-4704-AA92-06A5F049BA51}"/>
              </a:ext>
            </a:extLst>
          </p:cNvPr>
          <p:cNvSpPr/>
          <p:nvPr/>
        </p:nvSpPr>
        <p:spPr>
          <a:xfrm>
            <a:off x="1041399" y="1202120"/>
            <a:ext cx="9563101" cy="1837690"/>
          </a:xfrm>
          <a:prstGeom prst="rect">
            <a:avLst/>
          </a:prstGeom>
        </p:spPr>
        <p:txBody>
          <a:bodyPr vert="horz" lIns="91440" tIns="45720" rIns="91440" bIns="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A200"/>
                </a:solidFill>
                <a:ea typeface="+mj-ea"/>
                <a:cs typeface="Times New Roman" panose="02020603050405020304" pitchFamily="18" charset="0"/>
              </a:rPr>
              <a:t>Community Health Workers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ea typeface="+mj-ea"/>
                <a:cs typeface="Times New Roman" panose="02020603050405020304" pitchFamily="18" charset="0"/>
              </a:rPr>
              <a:t> and COVID-19</a:t>
            </a:r>
            <a:endParaRPr lang="en-US" sz="6600" b="1" dirty="0">
              <a:solidFill>
                <a:schemeClr val="bg1">
                  <a:lumMod val="50000"/>
                </a:schemeClr>
              </a:solidFill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AA502C-9EA3-4D98-9EA7-0363FFE9E3C7}"/>
              </a:ext>
            </a:extLst>
          </p:cNvPr>
          <p:cNvCxnSpPr>
            <a:cxnSpLocks/>
          </p:cNvCxnSpPr>
          <p:nvPr/>
        </p:nvCxnSpPr>
        <p:spPr>
          <a:xfrm>
            <a:off x="1498600" y="1057910"/>
            <a:ext cx="9283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F19041-FA07-41BC-B169-BB34E83840B1}"/>
              </a:ext>
            </a:extLst>
          </p:cNvPr>
          <p:cNvCxnSpPr>
            <a:cxnSpLocks/>
          </p:cNvCxnSpPr>
          <p:nvPr/>
        </p:nvCxnSpPr>
        <p:spPr>
          <a:xfrm>
            <a:off x="1454150" y="3280410"/>
            <a:ext cx="9283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red text&#10;&#10;Description automatically generated">
            <a:extLst>
              <a:ext uri="{FF2B5EF4-FFF2-40B4-BE49-F238E27FC236}">
                <a16:creationId xmlns:a16="http://schemas.microsoft.com/office/drawing/2014/main" id="{8E56E043-2A76-4910-A9C4-0C01EADE3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179" y="3763487"/>
            <a:ext cx="4774822" cy="13586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C55E8-F89E-472E-9AE0-7C347A896FBA}"/>
              </a:ext>
            </a:extLst>
          </p:cNvPr>
          <p:cNvSpPr txBox="1"/>
          <p:nvPr/>
        </p:nvSpPr>
        <p:spPr>
          <a:xfrm>
            <a:off x="2629905" y="5538480"/>
            <a:ext cx="749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www.mhpsalud.org</a:t>
            </a:r>
          </a:p>
        </p:txBody>
      </p:sp>
    </p:spTree>
    <p:extLst>
      <p:ext uri="{BB962C8B-B14F-4D97-AF65-F5344CB8AC3E}">
        <p14:creationId xmlns:p14="http://schemas.microsoft.com/office/powerpoint/2010/main" val="87382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66F9E6-7387-448F-B7DF-59510CEEAF83}"/>
              </a:ext>
            </a:extLst>
          </p:cNvPr>
          <p:cNvSpPr txBox="1"/>
          <p:nvPr/>
        </p:nvSpPr>
        <p:spPr>
          <a:xfrm>
            <a:off x="2870200" y="2565568"/>
            <a:ext cx="645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136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black and red text&#10;&#10;Description automatically generated">
            <a:extLst>
              <a:ext uri="{FF2B5EF4-FFF2-40B4-BE49-F238E27FC236}">
                <a16:creationId xmlns:a16="http://schemas.microsoft.com/office/drawing/2014/main" id="{48032CE9-050C-485B-A8BC-1A7390F3F7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478" y="2047302"/>
            <a:ext cx="6585039" cy="18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1AEF97-03F6-4486-A9AD-A5577BA419F6}"/>
              </a:ext>
            </a:extLst>
          </p:cNvPr>
          <p:cNvSpPr txBox="1"/>
          <p:nvPr/>
        </p:nvSpPr>
        <p:spPr>
          <a:xfrm>
            <a:off x="2350314" y="4810698"/>
            <a:ext cx="749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www.mhpsalud.org</a:t>
            </a:r>
          </a:p>
        </p:txBody>
      </p:sp>
    </p:spTree>
    <p:extLst>
      <p:ext uri="{BB962C8B-B14F-4D97-AF65-F5344CB8AC3E}">
        <p14:creationId xmlns:p14="http://schemas.microsoft.com/office/powerpoint/2010/main" val="215733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BD0FE5-38AA-4473-B803-13AA13A87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00" y="-114334"/>
            <a:ext cx="12301500" cy="69195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80D67A-4725-413A-9046-BAF01731ABA5}"/>
              </a:ext>
            </a:extLst>
          </p:cNvPr>
          <p:cNvSpPr/>
          <p:nvPr/>
        </p:nvSpPr>
        <p:spPr>
          <a:xfrm>
            <a:off x="-91440" y="-61594"/>
            <a:ext cx="12283440" cy="1049235"/>
          </a:xfrm>
          <a:prstGeom prst="rect">
            <a:avLst/>
          </a:prstGeom>
          <a:solidFill>
            <a:srgbClr val="FF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069F3-0F0A-4686-8455-696F51E1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66" y="-8591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COVID-19?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D391-CD39-48BC-A87A-EE2248C3F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695" y="1395205"/>
            <a:ext cx="6437682" cy="963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World Health Organization (WHO):</a:t>
            </a: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CE16DA-DA56-4257-AC27-3F801F461F0B}"/>
              </a:ext>
            </a:extLst>
          </p:cNvPr>
          <p:cNvSpPr/>
          <p:nvPr/>
        </p:nvSpPr>
        <p:spPr>
          <a:xfrm>
            <a:off x="5801704" y="6565796"/>
            <a:ext cx="86258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https://www.who.int/health-topics/coronavirus#tab=tab_</a:t>
            </a:r>
            <a:r>
              <a:rPr lang="en-US" sz="1050" dirty="0">
                <a:solidFill>
                  <a:srgbClr val="5977C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6451E-521B-4363-9E5D-714246777BBF}"/>
              </a:ext>
            </a:extLst>
          </p:cNvPr>
          <p:cNvSpPr txBox="1"/>
          <p:nvPr/>
        </p:nvSpPr>
        <p:spPr>
          <a:xfrm>
            <a:off x="1267739" y="2643249"/>
            <a:ext cx="6437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Coronavirus disease (COVID-19) is an infectious disease caused by a newly discovered coronavirus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people infected will experience mild to moderate respiratory illness and recover without requiring special treatment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people, and those with underlying medical problems like cardiovascular disease, diabetes, chronic respiratory disease, and cancer are more likely to develop serious illness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spreads primarily from person-to-person through droplets of saliva or discharge from the nose when an infected person coughs or sneezes</a:t>
            </a:r>
          </a:p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9F2CB0-E042-4F09-8107-2E212757B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0781" y="1132846"/>
            <a:ext cx="2048980" cy="217130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51B0A2B-27E1-4AE4-9B38-4BB5578FA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0925" y="2795888"/>
            <a:ext cx="1523338" cy="155552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DBC035D-9B29-4DB8-8D57-C5E267FDD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9409" y="4626535"/>
            <a:ext cx="1163031" cy="12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318C5F-ED73-4830-B357-8E2A48FEAAE8}"/>
              </a:ext>
            </a:extLst>
          </p:cNvPr>
          <p:cNvSpPr/>
          <p:nvPr/>
        </p:nvSpPr>
        <p:spPr>
          <a:xfrm>
            <a:off x="-526293" y="0"/>
            <a:ext cx="420985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9D57D-94F9-4BF4-8C0D-BC090F36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715" y="998164"/>
            <a:ext cx="6096000" cy="66304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COVID-19 Preventive Measures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11E4-D9E2-40FD-8D36-8FFE4790F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715" y="1469249"/>
            <a:ext cx="6275070" cy="6630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A200"/>
                </a:solidFill>
                <a:cs typeface="Times New Roman" panose="02020603050405020304" pitchFamily="18" charset="0"/>
              </a:rPr>
              <a:t>Steps to Protect Yourself and Others from Infection</a:t>
            </a: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ADDBE2-0F0F-4A60-9658-B48D33DC9A16}"/>
              </a:ext>
            </a:extLst>
          </p:cNvPr>
          <p:cNvSpPr/>
          <p:nvPr/>
        </p:nvSpPr>
        <p:spPr>
          <a:xfrm>
            <a:off x="4389715" y="6102383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u="sng" dirty="0"/>
              <a:t>https://www.cdc.gov/coronavirus/2019-ncov/prepare/prevention.html</a:t>
            </a:r>
          </a:p>
        </p:txBody>
      </p:sp>
      <p:pic>
        <p:nvPicPr>
          <p:cNvPr id="1026" name="Picture 2" descr="Illustration: washing hands with soap and water">
            <a:extLst>
              <a:ext uri="{FF2B5EF4-FFF2-40B4-BE49-F238E27FC236}">
                <a16:creationId xmlns:a16="http://schemas.microsoft.com/office/drawing/2014/main" id="{9F08069D-8236-4513-9B9D-F5F88982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40" y="1047700"/>
            <a:ext cx="1402798" cy="14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man covering their mouth when coughing">
            <a:extLst>
              <a:ext uri="{FF2B5EF4-FFF2-40B4-BE49-F238E27FC236}">
                <a16:creationId xmlns:a16="http://schemas.microsoft.com/office/drawing/2014/main" id="{F438EE40-C4E3-4ED4-A3E0-5D4FAFA1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7" y="2659375"/>
            <a:ext cx="1275956" cy="12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eaning a counter">
            <a:extLst>
              <a:ext uri="{FF2B5EF4-FFF2-40B4-BE49-F238E27FC236}">
                <a16:creationId xmlns:a16="http://schemas.microsoft.com/office/drawing/2014/main" id="{E3B73C53-AE82-4D2C-ADF5-9BB12B03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04" y="3238101"/>
            <a:ext cx="1275956" cy="12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lustration: Woman quarantined to her home">
            <a:extLst>
              <a:ext uri="{FF2B5EF4-FFF2-40B4-BE49-F238E27FC236}">
                <a16:creationId xmlns:a16="http://schemas.microsoft.com/office/drawing/2014/main" id="{44743559-00F5-4B7E-A805-D0BAC588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5" y="4942886"/>
            <a:ext cx="1734828" cy="17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n wearing a mask">
            <a:extLst>
              <a:ext uri="{FF2B5EF4-FFF2-40B4-BE49-F238E27FC236}">
                <a16:creationId xmlns:a16="http://schemas.microsoft.com/office/drawing/2014/main" id="{42F9656C-6A9F-4556-A9D3-425F79287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8" y="533912"/>
            <a:ext cx="795775" cy="7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4FE9B9-8E71-4381-802F-9244406D6838}"/>
              </a:ext>
            </a:extLst>
          </p:cNvPr>
          <p:cNvSpPr txBox="1"/>
          <p:nvPr/>
        </p:nvSpPr>
        <p:spPr>
          <a:xfrm>
            <a:off x="4445171" y="2068192"/>
            <a:ext cx="6414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your hands regularly with soap and water, or clean them with alcohol-based hand rub Avoid contact with people who are sick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touch your 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home if you feel sick and contact your medical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sick, wear a facemask when you are around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or sneeze into your elbow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and disinfect frequently touched surfaces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Refrain from smoking and other activities that weaken the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physical distancing by avoiding unnecessary travel and staying away from large gatherings of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1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2E0EAE-3D88-4638-B58E-5E9581572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7BB373-E1A1-467D-9036-8A82ECFE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74" y="494352"/>
            <a:ext cx="5389122" cy="120275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at Higher Risk?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C9DE-52B1-4E1B-8AC5-968658BB2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975" y="1349518"/>
            <a:ext cx="5629478" cy="4425372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People aged 65 years of age or older </a:t>
            </a:r>
          </a:p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People who live in a nursing home or long-term care facility</a:t>
            </a:r>
          </a:p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Other high-risk conditions could include:</a:t>
            </a:r>
          </a:p>
          <a:p>
            <a:endParaRPr lang="en-US" sz="17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People with chronic lung disease or moderate to severe asthma</a:t>
            </a:r>
          </a:p>
          <a:p>
            <a:pPr marL="742950" lvl="1" indent="-285750"/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People who have serious heart conditions</a:t>
            </a:r>
          </a:p>
          <a:p>
            <a:pPr marL="742950" lvl="1" indent="-285750"/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People who are immunocompromised including cancer treatment, smoking, bone marrow or organ transplantation, poorly controlled HIV or AIDS</a:t>
            </a:r>
          </a:p>
          <a:p>
            <a:pPr marL="742950" lvl="1" indent="-285750"/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People of any age with severe obesity (body mass index [BMI] </a:t>
            </a:r>
            <a:r>
              <a:rPr lang="en-US" sz="1700" u="sng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&gt;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40) or certain underlying medical conditions, particularly if not well controlled, such as those with diabetes, renal failure, or liver disease</a:t>
            </a:r>
          </a:p>
          <a:p>
            <a:pPr marL="742950" lvl="1" indent="-285750"/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Pregnant women should be monitored since they are known to be at risk with severe viral illness, however, to date data on COVID-19 has not shown increased risk</a:t>
            </a:r>
          </a:p>
          <a:p>
            <a:pPr marL="742950" lvl="1" indent="-28575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56425-3948-4D03-9092-434751EB2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0859" y="2121495"/>
            <a:ext cx="4645152" cy="3653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1D044C-7E50-4068-8FCF-A7E137379630}"/>
              </a:ext>
            </a:extLst>
          </p:cNvPr>
          <p:cNvSpPr/>
          <p:nvPr/>
        </p:nvSpPr>
        <p:spPr>
          <a:xfrm>
            <a:off x="3322535" y="6546867"/>
            <a:ext cx="114772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https://www.cdc.gov/coronavirus/2019-ncov/specific-groups/people-at-higher-risk.html</a:t>
            </a:r>
            <a:endParaRPr lang="en-US" sz="105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2F5D920-2C46-4DDC-AFF6-09E742ABC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0990" y="3106863"/>
            <a:ext cx="2548507" cy="3462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AA2602-0C52-47F9-919A-91EB098FCF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1810"/>
          <a:stretch/>
        </p:blipFill>
        <p:spPr>
          <a:xfrm>
            <a:off x="9646920" y="3001041"/>
            <a:ext cx="2284811" cy="3551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8BC9C3-F46E-4C0B-8512-D2C405090A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6506" y="1977390"/>
            <a:ext cx="3576441" cy="45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827ABD-7C45-4528-AD7D-6F2D205EB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F67F8-9C7C-4C8E-BACF-3EB8BAF7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49" y="620323"/>
            <a:ext cx="10009154" cy="7284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Symptoms </a:t>
            </a:r>
          </a:p>
        </p:txBody>
      </p:sp>
      <p:pic>
        <p:nvPicPr>
          <p:cNvPr id="2052" name="Picture 4" descr="person holding a cloth and coughing into the cloth">
            <a:extLst>
              <a:ext uri="{FF2B5EF4-FFF2-40B4-BE49-F238E27FC236}">
                <a16:creationId xmlns:a16="http://schemas.microsoft.com/office/drawing/2014/main" id="{ACDC3380-81FA-4DE9-8864-3BA4E22EFB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809" y="2987993"/>
            <a:ext cx="2552381" cy="25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depicting lungs with restricted air representing shortness of breath">
            <a:extLst>
              <a:ext uri="{FF2B5EF4-FFF2-40B4-BE49-F238E27FC236}">
                <a16:creationId xmlns:a16="http://schemas.microsoft.com/office/drawing/2014/main" id="{0268D9BD-C021-473B-B2AD-D9F03539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2708" y="2922091"/>
            <a:ext cx="2545469" cy="25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rson perspiring and thermometer indicating person has a fever">
            <a:extLst>
              <a:ext uri="{FF2B5EF4-FFF2-40B4-BE49-F238E27FC236}">
                <a16:creationId xmlns:a16="http://schemas.microsoft.com/office/drawing/2014/main" id="{B8FC4393-9D5D-43BD-B8BE-04B4B81FA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823" y="2987993"/>
            <a:ext cx="2552381" cy="25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CBB2E1-3F98-4600-ACD9-0581740698EB}"/>
              </a:ext>
            </a:extLst>
          </p:cNvPr>
          <p:cNvSpPr/>
          <p:nvPr/>
        </p:nvSpPr>
        <p:spPr>
          <a:xfrm>
            <a:off x="1237072" y="1307621"/>
            <a:ext cx="9962232" cy="1111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These symptoms may appear 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2-14 days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after exposure (based on the incubation period of MERS-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CoV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viruses).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D6C2E-77CE-4ECD-ADAB-C51A0A061AF5}"/>
              </a:ext>
            </a:extLst>
          </p:cNvPr>
          <p:cNvSpPr/>
          <p:nvPr/>
        </p:nvSpPr>
        <p:spPr>
          <a:xfrm>
            <a:off x="4197174" y="6552858"/>
            <a:ext cx="96695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https://www.cdc.gov/coronavirus/2019-ncov/symptoms-testing/symptoms.html</a:t>
            </a:r>
            <a:endParaRPr lang="en-US" sz="10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F5FFF-A9C0-46B3-B305-8F96207E7F8C}"/>
              </a:ext>
            </a:extLst>
          </p:cNvPr>
          <p:cNvSpPr/>
          <p:nvPr/>
        </p:nvSpPr>
        <p:spPr>
          <a:xfrm>
            <a:off x="1922268" y="2405382"/>
            <a:ext cx="940656" cy="429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139BD-70A5-4FAA-A4EB-38BE39BA40A2}"/>
              </a:ext>
            </a:extLst>
          </p:cNvPr>
          <p:cNvSpPr/>
          <p:nvPr/>
        </p:nvSpPr>
        <p:spPr>
          <a:xfrm>
            <a:off x="5593473" y="2405383"/>
            <a:ext cx="912429" cy="42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Cough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475D7-57CB-420C-AAF5-E4FD8C4759D4}"/>
              </a:ext>
            </a:extLst>
          </p:cNvPr>
          <p:cNvSpPr/>
          <p:nvPr/>
        </p:nvSpPr>
        <p:spPr>
          <a:xfrm>
            <a:off x="8639679" y="2405382"/>
            <a:ext cx="2479590" cy="427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Shortness of breath</a:t>
            </a:r>
          </a:p>
        </p:txBody>
      </p:sp>
    </p:spTree>
    <p:extLst>
      <p:ext uri="{BB962C8B-B14F-4D97-AF65-F5344CB8AC3E}">
        <p14:creationId xmlns:p14="http://schemas.microsoft.com/office/powerpoint/2010/main" val="403805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F17FE-438E-4A15-A565-DEE00A951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594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4622E3-E72C-4029-9B0C-915BD3FF34B1}"/>
              </a:ext>
            </a:extLst>
          </p:cNvPr>
          <p:cNvSpPr/>
          <p:nvPr/>
        </p:nvSpPr>
        <p:spPr>
          <a:xfrm>
            <a:off x="0" y="-61594"/>
            <a:ext cx="12192000" cy="1376044"/>
          </a:xfrm>
          <a:prstGeom prst="rect">
            <a:avLst/>
          </a:prstGeom>
          <a:solidFill>
            <a:srgbClr val="FF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705A0-B2C7-4592-B1AC-6CE0DB74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362495"/>
            <a:ext cx="9603275" cy="629520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Challenges Faced with COVID-19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AC9CE-3FA5-4529-A274-9C2B5B3C2EF6}"/>
              </a:ext>
            </a:extLst>
          </p:cNvPr>
          <p:cNvSpPr txBox="1"/>
          <p:nvPr/>
        </p:nvSpPr>
        <p:spPr>
          <a:xfrm>
            <a:off x="6095999" y="1890219"/>
            <a:ext cx="5183389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Misinformation (due to word of mouth and false news)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Fewer local resources available such as food banks and shelters (due to overuse caused by panic)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Fewer medical resources and long wait times (due local clinics/hospitals applying restrictions and giving priority to COVID-19 response efforts)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Lack of transportation (due to limitation and restriction applied as COVID-19 response)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Unavoidable exposure to COVID-19 risk  (due to “essential” job requirements)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AD5B3-0370-4279-A26F-7829C5792CBB}"/>
              </a:ext>
            </a:extLst>
          </p:cNvPr>
          <p:cNvSpPr txBox="1"/>
          <p:nvPr/>
        </p:nvSpPr>
        <p:spPr>
          <a:xfrm>
            <a:off x="674459" y="1939654"/>
            <a:ext cx="5183389" cy="372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Fear of accessing services (due to Public Charge)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Fear of accessing services (due to immigration status)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Self-medication and self-diagnosis (due to lack of health insurance)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Lack of health information available in their language and literacy level (due to information only available in one language English)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Lack of effective communication with Health Providers (due to language barriers)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0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9AD610-455E-4275-BB93-0A421140655F}"/>
              </a:ext>
            </a:extLst>
          </p:cNvPr>
          <p:cNvGrpSpPr/>
          <p:nvPr/>
        </p:nvGrpSpPr>
        <p:grpSpPr>
          <a:xfrm>
            <a:off x="620754" y="488251"/>
            <a:ext cx="5898380" cy="3566414"/>
            <a:chOff x="1104190" y="919910"/>
            <a:chExt cx="5237365" cy="23416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F0D7D3-2F94-423C-A15A-D0CED2A85931}"/>
                </a:ext>
              </a:extLst>
            </p:cNvPr>
            <p:cNvSpPr txBox="1"/>
            <p:nvPr/>
          </p:nvSpPr>
          <p:spPr>
            <a:xfrm>
              <a:off x="1104190" y="919910"/>
              <a:ext cx="5237365" cy="38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Community Health Workers (CHWs)</a:t>
              </a:r>
              <a:endParaRPr 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94D4C6-9CEA-4058-B696-A50AD0CD345B}"/>
                </a:ext>
              </a:extLst>
            </p:cNvPr>
            <p:cNvSpPr txBox="1"/>
            <p:nvPr/>
          </p:nvSpPr>
          <p:spPr>
            <a:xfrm>
              <a:off x="1104190" y="1418583"/>
              <a:ext cx="5132294" cy="1842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 </a:t>
              </a:r>
              <a:r>
                <a:rPr lang="en-US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CHW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is a frontline public health worker who is a trusted member of and/or has an unusually close understanding of the community served. This trusting relationship enables the worker to serve as a liaison/link/intermediary between health and social services and the community to facilitate access to services and improve the quality and cultural competence of service delivery.</a:t>
              </a:r>
            </a:p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E0EF18-8670-4B92-93ED-749A07F3A248}"/>
              </a:ext>
            </a:extLst>
          </p:cNvPr>
          <p:cNvSpPr txBox="1"/>
          <p:nvPr/>
        </p:nvSpPr>
        <p:spPr>
          <a:xfrm>
            <a:off x="620754" y="5153555"/>
            <a:ext cx="5475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Therefore, they are uniquely equipped to help the community cope with challenges faced due to COVID-19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B8637-FC24-4888-AD38-4FAC7CFAB9AF}"/>
              </a:ext>
            </a:extLst>
          </p:cNvPr>
          <p:cNvSpPr/>
          <p:nvPr/>
        </p:nvSpPr>
        <p:spPr>
          <a:xfrm>
            <a:off x="6890711" y="5515937"/>
            <a:ext cx="38454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u="sng" dirty="0"/>
              <a:t>https://www.apha.org/apha-communities/member-sections/community-health-workers</a:t>
            </a:r>
          </a:p>
        </p:txBody>
      </p:sp>
    </p:spTree>
    <p:extLst>
      <p:ext uri="{BB962C8B-B14F-4D97-AF65-F5344CB8AC3E}">
        <p14:creationId xmlns:p14="http://schemas.microsoft.com/office/powerpoint/2010/main" val="113457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37F3FE-B747-4299-B9D1-4AE7AE6E1D56}"/>
              </a:ext>
            </a:extLst>
          </p:cNvPr>
          <p:cNvSpPr txBox="1">
            <a:spLocks/>
          </p:cNvSpPr>
          <p:nvPr/>
        </p:nvSpPr>
        <p:spPr>
          <a:xfrm>
            <a:off x="2125800" y="598247"/>
            <a:ext cx="8218125" cy="783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CHWs Unique Response to COVID-19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ED99F0-F9B5-44AC-93C8-963D4BEC7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977262"/>
              </p:ext>
            </p:extLst>
          </p:nvPr>
        </p:nvGraphicFramePr>
        <p:xfrm>
          <a:off x="939800" y="1353992"/>
          <a:ext cx="10172700" cy="427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9747">
                  <a:extLst>
                    <a:ext uri="{9D8B030D-6E8A-4147-A177-3AD203B41FA5}">
                      <a16:colId xmlns:a16="http://schemas.microsoft.com/office/drawing/2014/main" val="3415586076"/>
                    </a:ext>
                  </a:extLst>
                </a:gridCol>
                <a:gridCol w="5062953">
                  <a:extLst>
                    <a:ext uri="{9D8B030D-6E8A-4147-A177-3AD203B41FA5}">
                      <a16:colId xmlns:a16="http://schemas.microsoft.com/office/drawing/2014/main" val="3468874602"/>
                    </a:ext>
                  </a:extLst>
                </a:gridCol>
              </a:tblGrid>
              <a:tr h="37974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 Challenges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Unique Response 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89023"/>
                  </a:ext>
                </a:extLst>
              </a:tr>
              <a:tr h="6368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Fear of accessing services (due to Public Charge)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can assist with clarifying  Public Charge myths by using reliable resources to clear doubts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33285"/>
                  </a:ext>
                </a:extLst>
              </a:tr>
              <a:tr h="804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Fear of accessing services (due to immigration status)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can assist with clarifying immigration myths and make referrals to community agencies that could offer assistance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99228"/>
                  </a:ext>
                </a:extLst>
              </a:tr>
              <a:tr h="648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Self-medication and self-diagnosis (due to lack of health insurance)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can offer assistance to help consumers to apply health insurance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56498"/>
                  </a:ext>
                </a:extLst>
              </a:tr>
              <a:tr h="8768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health information available in their language and literacy level (due to information only available in one language English)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can assist with the translation of documents and information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667361"/>
                  </a:ext>
                </a:extLst>
              </a:tr>
              <a:tr h="9098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effective communication with health providers (due to language barriers)</a:t>
                      </a:r>
                    </a:p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can act as intermediary between patient-health provider and health provider-patient communication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58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45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7161F9-C9EA-44FB-BA82-A163EDFAF266}"/>
              </a:ext>
            </a:extLst>
          </p:cNvPr>
          <p:cNvSpPr txBox="1">
            <a:spLocks/>
          </p:cNvSpPr>
          <p:nvPr/>
        </p:nvSpPr>
        <p:spPr>
          <a:xfrm>
            <a:off x="2125800" y="598247"/>
            <a:ext cx="8218125" cy="783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CHWs Unique Response to COVID-19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722BC1-F8DB-4A34-9C90-5DBB61287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324079"/>
              </p:ext>
            </p:extLst>
          </p:nvPr>
        </p:nvGraphicFramePr>
        <p:xfrm>
          <a:off x="1079500" y="1318709"/>
          <a:ext cx="10223500" cy="447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325">
                  <a:extLst>
                    <a:ext uri="{9D8B030D-6E8A-4147-A177-3AD203B41FA5}">
                      <a16:colId xmlns:a16="http://schemas.microsoft.com/office/drawing/2014/main" val="3415586076"/>
                    </a:ext>
                  </a:extLst>
                </a:gridCol>
                <a:gridCol w="5030175">
                  <a:extLst>
                    <a:ext uri="{9D8B030D-6E8A-4147-A177-3AD203B41FA5}">
                      <a16:colId xmlns:a16="http://schemas.microsoft.com/office/drawing/2014/main" val="3468874602"/>
                    </a:ext>
                  </a:extLst>
                </a:gridCol>
              </a:tblGrid>
              <a:tr h="3867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 Challenges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Unique Response 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89023"/>
                  </a:ext>
                </a:extLst>
              </a:tr>
              <a:tr h="87016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Misinformation (due to word of mouth and false news)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can help direct the community to credible and reliable sources for news, local information, and resources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33285"/>
                  </a:ext>
                </a:extLst>
              </a:tr>
              <a:tr h="65356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Fewer local resources available such as food banks and shelters (due to overuse caused by panic)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can direct community members to available local resources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99228"/>
                  </a:ext>
                </a:extLst>
              </a:tr>
              <a:tr h="93366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Fewer medical resources and long wait times (due local clinics/hospitals applying restrictions and giving priority to COVID-19 response efforts)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can direct community members to available local medical resources</a:t>
                      </a: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56498"/>
                  </a:ext>
                </a:extLst>
              </a:tr>
              <a:tr h="87016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transportation (due to limitation and restriction applied as COVID-19 response)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can direct community members to available local transportation resources</a:t>
                      </a: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667361"/>
                  </a:ext>
                </a:extLst>
              </a:tr>
              <a:tr h="75587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Unavoidable exposure to COVID-19 risk  (do to “essential” job requirements)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CHWs can provide education on how to minimize risk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58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5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grams Powerpoint Templates" id="{772378D1-26F4-4DFC-8DC3-B579B71D0427}" vid="{959727D9-59ED-480A-8DA1-ABF2A0399B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987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Office Theme</vt:lpstr>
      <vt:lpstr>10_Custom Design</vt:lpstr>
      <vt:lpstr>Office Theme</vt:lpstr>
      <vt:lpstr>PowerPoint Presentation</vt:lpstr>
      <vt:lpstr>What is COVID-19?</vt:lpstr>
      <vt:lpstr>COVID-19 Preventive Measures </vt:lpstr>
      <vt:lpstr>Who is at Higher Risk? </vt:lpstr>
      <vt:lpstr>Symptoms </vt:lpstr>
      <vt:lpstr>Community Challenges Faced with COVID-19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Esly Reyes</dc:creator>
  <cp:lastModifiedBy>Jeff Newsome</cp:lastModifiedBy>
  <cp:revision>14</cp:revision>
  <dcterms:created xsi:type="dcterms:W3CDTF">2020-03-31T17:46:57Z</dcterms:created>
  <dcterms:modified xsi:type="dcterms:W3CDTF">2020-04-02T13:20:36Z</dcterms:modified>
</cp:coreProperties>
</file>